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2852400"/>
  <p:notesSz cx="6858000" cy="9144000"/>
  <p:embeddedFontLst>
    <p:embeddedFont>
      <p:font typeface="UIBsans" panose="02000503050000020004" pitchFamily="2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55"/>
    <a:srgbClr val="FFEAA3"/>
    <a:srgbClr val="FFF8DE"/>
    <a:srgbClr val="F79747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229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microsoft.com/office/2016/11/relationships/changesInfo" Target="changesInfos/changesInfo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e Garau Borràs" userId="7155105e-44b9-4d35-bcfb-08191b76b29e" providerId="ADAL" clId="{46FC2FFE-8BF8-41C9-B044-8810BCDBE84A}"/>
    <pc:docChg chg="custSel modSld">
      <pc:chgData name="Pere Garau Borràs" userId="7155105e-44b9-4d35-bcfb-08191b76b29e" providerId="ADAL" clId="{46FC2FFE-8BF8-41C9-B044-8810BCDBE84A}" dt="2025-07-07T07:41:06.326" v="13" actId="20577"/>
      <pc:docMkLst>
        <pc:docMk/>
      </pc:docMkLst>
      <pc:sldChg chg="modSp mod">
        <pc:chgData name="Pere Garau Borràs" userId="7155105e-44b9-4d35-bcfb-08191b76b29e" providerId="ADAL" clId="{46FC2FFE-8BF8-41C9-B044-8810BCDBE84A}" dt="2025-07-07T07:41:06.326" v="13" actId="20577"/>
        <pc:sldMkLst>
          <pc:docMk/>
          <pc:sldMk cId="0" sldId="256"/>
        </pc:sldMkLst>
        <pc:spChg chg="mod">
          <ac:chgData name="Pere Garau Borràs" userId="7155105e-44b9-4d35-bcfb-08191b76b29e" providerId="ADAL" clId="{46FC2FFE-8BF8-41C9-B044-8810BCDBE84A}" dt="2025-07-07T07:41:06.326" v="13" actId="20577"/>
          <ac:spMkLst>
            <pc:docMk/>
            <pc:sldMk cId="0" sldId="256"/>
            <ac:spMk id="10" creationId="{C3854C4E-2530-7A20-84E3-CF25E172199E}"/>
          </ac:spMkLst>
        </pc:spChg>
      </pc:sldChg>
    </pc:docChg>
  </pc:docChgLst>
  <pc:docChgLst>
    <pc:chgData name="Pere Garau Borràs" userId="7155105e-44b9-4d35-bcfb-08191b76b29e" providerId="ADAL" clId="{B7B7B7E8-F702-4EBB-9C60-FF0349A7274F}"/>
    <pc:docChg chg="undo redo custSel modSld">
      <pc:chgData name="Pere Garau Borràs" userId="7155105e-44b9-4d35-bcfb-08191b76b29e" providerId="ADAL" clId="{B7B7B7E8-F702-4EBB-9C60-FF0349A7274F}" dt="2025-07-03T09:08:15.788" v="37" actId="20577"/>
      <pc:docMkLst>
        <pc:docMk/>
      </pc:docMkLst>
      <pc:sldChg chg="addSp modSp mod setBg">
        <pc:chgData name="Pere Garau Borràs" userId="7155105e-44b9-4d35-bcfb-08191b76b29e" providerId="ADAL" clId="{B7B7B7E8-F702-4EBB-9C60-FF0349A7274F}" dt="2025-07-03T09:08:15.788" v="37" actId="20577"/>
        <pc:sldMkLst>
          <pc:docMk/>
          <pc:sldMk cId="0" sldId="256"/>
        </pc:sldMkLst>
        <pc:spChg chg="add mod">
          <ac:chgData name="Pere Garau Borràs" userId="7155105e-44b9-4d35-bcfb-08191b76b29e" providerId="ADAL" clId="{B7B7B7E8-F702-4EBB-9C60-FF0349A7274F}" dt="2025-07-03T08:59:33.673" v="32" actId="207"/>
          <ac:spMkLst>
            <pc:docMk/>
            <pc:sldMk cId="0" sldId="256"/>
            <ac:spMk id="8" creationId="{C5049B03-1970-D78F-875F-7EED5752580E}"/>
          </ac:spMkLst>
        </pc:spChg>
        <pc:spChg chg="add mod">
          <ac:chgData name="Pere Garau Borràs" userId="7155105e-44b9-4d35-bcfb-08191b76b29e" providerId="ADAL" clId="{B7B7B7E8-F702-4EBB-9C60-FF0349A7274F}" dt="2025-07-03T08:54:23.908" v="1"/>
          <ac:spMkLst>
            <pc:docMk/>
            <pc:sldMk cId="0" sldId="256"/>
            <ac:spMk id="9" creationId="{8E1F2623-B30B-2660-9F65-80F65A958B0E}"/>
          </ac:spMkLst>
        </pc:spChg>
        <pc:spChg chg="add mod">
          <ac:chgData name="Pere Garau Borràs" userId="7155105e-44b9-4d35-bcfb-08191b76b29e" providerId="ADAL" clId="{B7B7B7E8-F702-4EBB-9C60-FF0349A7274F}" dt="2025-07-03T09:08:15.788" v="37" actId="20577"/>
          <ac:spMkLst>
            <pc:docMk/>
            <pc:sldMk cId="0" sldId="256"/>
            <ac:spMk id="10" creationId="{C3854C4E-2530-7A20-84E3-CF25E172199E}"/>
          </ac:spMkLst>
        </pc:spChg>
        <pc:picChg chg="add mod">
          <ac:chgData name="Pere Garau Borràs" userId="7155105e-44b9-4d35-bcfb-08191b76b29e" providerId="ADAL" clId="{B7B7B7E8-F702-4EBB-9C60-FF0349A7274F}" dt="2025-07-03T08:54:33.507" v="3"/>
          <ac:picMkLst>
            <pc:docMk/>
            <pc:sldMk cId="0" sldId="256"/>
            <ac:picMk id="11" creationId="{1375307B-9CE8-5BCB-2120-D3F2D206CF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911741"/>
            <a:ext cx="8229600" cy="9918309"/>
            <a:chOff x="0" y="0"/>
            <a:chExt cx="6091940" cy="73420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091940" cy="7342002"/>
            </a:xfrm>
            <a:custGeom>
              <a:avLst/>
              <a:gdLst/>
              <a:ahLst/>
              <a:cxnLst/>
              <a:rect l="l" t="t" r="r" b="b"/>
              <a:pathLst>
                <a:path w="6091940" h="7342002">
                  <a:moveTo>
                    <a:pt x="9407" y="0"/>
                  </a:moveTo>
                  <a:lnTo>
                    <a:pt x="6082533" y="0"/>
                  </a:lnTo>
                  <a:cubicBezTo>
                    <a:pt x="6085028" y="0"/>
                    <a:pt x="6087421" y="991"/>
                    <a:pt x="6089185" y="2755"/>
                  </a:cubicBezTo>
                  <a:cubicBezTo>
                    <a:pt x="6090949" y="4520"/>
                    <a:pt x="6091940" y="6912"/>
                    <a:pt x="6091940" y="9407"/>
                  </a:cubicBezTo>
                  <a:lnTo>
                    <a:pt x="6091940" y="7332595"/>
                  </a:lnTo>
                  <a:cubicBezTo>
                    <a:pt x="6091940" y="7335089"/>
                    <a:pt x="6090949" y="7337482"/>
                    <a:pt x="6089185" y="7339247"/>
                  </a:cubicBezTo>
                  <a:cubicBezTo>
                    <a:pt x="6087421" y="7341011"/>
                    <a:pt x="6085028" y="7342002"/>
                    <a:pt x="6082533" y="7342002"/>
                  </a:cubicBezTo>
                  <a:lnTo>
                    <a:pt x="9407" y="7342002"/>
                  </a:lnTo>
                  <a:cubicBezTo>
                    <a:pt x="4212" y="7342002"/>
                    <a:pt x="0" y="7337790"/>
                    <a:pt x="0" y="7332595"/>
                  </a:cubicBezTo>
                  <a:lnTo>
                    <a:pt x="0" y="9407"/>
                  </a:lnTo>
                  <a:cubicBezTo>
                    <a:pt x="0" y="6912"/>
                    <a:pt x="991" y="4520"/>
                    <a:pt x="2755" y="2755"/>
                  </a:cubicBezTo>
                  <a:cubicBezTo>
                    <a:pt x="4520" y="991"/>
                    <a:pt x="6912" y="0"/>
                    <a:pt x="9407" y="0"/>
                  </a:cubicBezTo>
                  <a:close/>
                </a:path>
              </a:pathLst>
            </a:custGeom>
            <a:solidFill>
              <a:srgbClr val="FFEEAB">
                <a:alpha val="89804"/>
              </a:srgbClr>
            </a:solidFill>
            <a:ln w="9525" cap="sq">
              <a:solidFill>
                <a:srgbClr val="FFEEAB">
                  <a:alpha val="89804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6091940" cy="7380103"/>
            </a:xfrm>
            <a:prstGeom prst="rect">
              <a:avLst/>
            </a:prstGeom>
          </p:spPr>
          <p:txBody>
            <a:bodyPr lIns="33350" tIns="33350" rIns="33350" bIns="33350" rtlCol="0" anchor="ctr"/>
            <a:lstStyle/>
            <a:p>
              <a:pPr marL="0" lvl="0" indent="0" algn="just">
                <a:lnSpc>
                  <a:spcPts val="280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28700" y="450684"/>
            <a:ext cx="1846519" cy="1144764"/>
            <a:chOff x="0" y="0"/>
            <a:chExt cx="1366881" cy="84740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366881" cy="847409"/>
            </a:xfrm>
            <a:custGeom>
              <a:avLst/>
              <a:gdLst/>
              <a:ahLst/>
              <a:cxnLst/>
              <a:rect l="l" t="t" r="r" b="b"/>
              <a:pathLst>
                <a:path w="1366881" h="847409">
                  <a:moveTo>
                    <a:pt x="41927" y="0"/>
                  </a:moveTo>
                  <a:lnTo>
                    <a:pt x="1324954" y="0"/>
                  </a:lnTo>
                  <a:cubicBezTo>
                    <a:pt x="1336074" y="0"/>
                    <a:pt x="1346738" y="4417"/>
                    <a:pt x="1354601" y="12280"/>
                  </a:cubicBezTo>
                  <a:cubicBezTo>
                    <a:pt x="1362464" y="20143"/>
                    <a:pt x="1366881" y="30807"/>
                    <a:pt x="1366881" y="41927"/>
                  </a:cubicBezTo>
                  <a:lnTo>
                    <a:pt x="1366881" y="805482"/>
                  </a:lnTo>
                  <a:cubicBezTo>
                    <a:pt x="1366881" y="816602"/>
                    <a:pt x="1362464" y="827266"/>
                    <a:pt x="1354601" y="835129"/>
                  </a:cubicBezTo>
                  <a:cubicBezTo>
                    <a:pt x="1346738" y="842992"/>
                    <a:pt x="1336074" y="847409"/>
                    <a:pt x="1324954" y="847409"/>
                  </a:cubicBezTo>
                  <a:lnTo>
                    <a:pt x="41927" y="847409"/>
                  </a:lnTo>
                  <a:cubicBezTo>
                    <a:pt x="18771" y="847409"/>
                    <a:pt x="0" y="828638"/>
                    <a:pt x="0" y="805482"/>
                  </a:cubicBezTo>
                  <a:lnTo>
                    <a:pt x="0" y="41927"/>
                  </a:lnTo>
                  <a:cubicBezTo>
                    <a:pt x="0" y="18771"/>
                    <a:pt x="18771" y="0"/>
                    <a:pt x="41927" y="0"/>
                  </a:cubicBezTo>
                  <a:close/>
                </a:path>
              </a:pathLst>
            </a:custGeom>
            <a:solidFill>
              <a:srgbClr val="FFEEAB"/>
            </a:solidFill>
            <a:ln w="9525" cap="sq">
              <a:solidFill>
                <a:srgbClr val="FFEEAB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19075"/>
              <a:ext cx="1366881" cy="1066484"/>
            </a:xfrm>
            <a:prstGeom prst="rect">
              <a:avLst/>
            </a:prstGeom>
          </p:spPr>
          <p:txBody>
            <a:bodyPr lIns="33350" tIns="33350" rIns="33350" bIns="33350" rtlCol="0" anchor="ctr"/>
            <a:lstStyle/>
            <a:p>
              <a:pPr marL="0" lvl="0" indent="0" algn="ctr">
                <a:lnSpc>
                  <a:spcPts val="700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CuadroTexto 8">
            <a:extLst>
              <a:ext uri="{FF2B5EF4-FFF2-40B4-BE49-F238E27FC236}">
                <a16:creationId xmlns:a16="http://schemas.microsoft.com/office/drawing/2014/main" id="{C5049B03-1970-D78F-875F-7EED5752580E}"/>
              </a:ext>
            </a:extLst>
          </p:cNvPr>
          <p:cNvSpPr txBox="1"/>
          <p:nvPr/>
        </p:nvSpPr>
        <p:spPr>
          <a:xfrm>
            <a:off x="1028700" y="514518"/>
            <a:ext cx="1846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>
                <a:solidFill>
                  <a:srgbClr val="FFC055"/>
                </a:solidFill>
                <a:latin typeface="UIBsans" panose="02000503050000020004" pitchFamily="2" charset="0"/>
              </a:rPr>
              <a:t>190</a:t>
            </a:r>
          </a:p>
        </p:txBody>
      </p:sp>
      <p:sp>
        <p:nvSpPr>
          <p:cNvPr id="9" name="CuadroTexto 9">
            <a:extLst>
              <a:ext uri="{FF2B5EF4-FFF2-40B4-BE49-F238E27FC236}">
                <a16:creationId xmlns:a16="http://schemas.microsoft.com/office/drawing/2014/main" id="{8E1F2623-B30B-2660-9F65-80F65A958B0E}"/>
              </a:ext>
            </a:extLst>
          </p:cNvPr>
          <p:cNvSpPr txBox="1"/>
          <p:nvPr/>
        </p:nvSpPr>
        <p:spPr>
          <a:xfrm>
            <a:off x="3238500" y="332769"/>
            <a:ext cx="6019800" cy="1381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s-ES" sz="5000" b="1" dirty="0">
                <a:solidFill>
                  <a:schemeClr val="bg1"/>
                </a:solidFill>
                <a:latin typeface="UIBsans" panose="02000503050000020004" pitchFamily="2" charset="0"/>
              </a:rPr>
              <a:t>Les </a:t>
            </a:r>
            <a:r>
              <a:rPr lang="es-ES" sz="5000" b="1" dirty="0" err="1">
                <a:solidFill>
                  <a:schemeClr val="bg1"/>
                </a:solidFill>
                <a:latin typeface="UIBsans" panose="02000503050000020004" pitchFamily="2" charset="0"/>
              </a:rPr>
              <a:t>contraccions</a:t>
            </a:r>
            <a:r>
              <a:rPr lang="es-ES" sz="5000" b="1" dirty="0">
                <a:solidFill>
                  <a:schemeClr val="bg1"/>
                </a:solidFill>
                <a:latin typeface="UIBsans" panose="02000503050000020004" pitchFamily="2" charset="0"/>
              </a:rPr>
              <a:t> de </a:t>
            </a:r>
            <a:r>
              <a:rPr lang="es-ES" sz="5000" b="1" i="1" dirty="0">
                <a:solidFill>
                  <a:schemeClr val="bg1"/>
                </a:solidFill>
                <a:latin typeface="UIBsans" panose="02000503050000020004" pitchFamily="2" charset="0"/>
              </a:rPr>
              <a:t>ca </a:t>
            </a:r>
            <a:r>
              <a:rPr lang="es-ES" sz="5000" b="1" dirty="0">
                <a:solidFill>
                  <a:schemeClr val="bg1"/>
                </a:solidFill>
                <a:latin typeface="UIBsans" panose="02000503050000020004" pitchFamily="2" charset="0"/>
              </a:rPr>
              <a:t>i </a:t>
            </a:r>
            <a:r>
              <a:rPr lang="es-ES" sz="5000" b="1" i="1" dirty="0">
                <a:solidFill>
                  <a:schemeClr val="bg1"/>
                </a:solidFill>
                <a:latin typeface="UIBsans" panose="02000503050000020004" pitchFamily="2" charset="0"/>
              </a:rPr>
              <a:t>Son</a:t>
            </a:r>
            <a:endParaRPr lang="es-ES" sz="5000" b="1" dirty="0">
              <a:solidFill>
                <a:schemeClr val="bg1"/>
              </a:solidFill>
              <a:latin typeface="UIBsans" panose="02000503050000020004" pitchFamily="2" charset="0"/>
            </a:endParaRPr>
          </a:p>
        </p:txBody>
      </p:sp>
      <p:sp>
        <p:nvSpPr>
          <p:cNvPr id="10" name="CuadroTexto 10">
            <a:extLst>
              <a:ext uri="{FF2B5EF4-FFF2-40B4-BE49-F238E27FC236}">
                <a16:creationId xmlns:a16="http://schemas.microsoft.com/office/drawing/2014/main" id="{C3854C4E-2530-7A20-84E3-CF25E172199E}"/>
              </a:ext>
            </a:extLst>
          </p:cNvPr>
          <p:cNvSpPr txBox="1"/>
          <p:nvPr/>
        </p:nvSpPr>
        <p:spPr>
          <a:xfrm>
            <a:off x="1485900" y="3334328"/>
            <a:ext cx="7315200" cy="6183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</a:pP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El mot </a:t>
            </a:r>
            <a:r>
              <a:rPr lang="ca-ES" sz="2400" b="1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(</a:t>
            </a:r>
            <a:r>
              <a:rPr lang="ca-ES" sz="2400" noProof="0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reducción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de </a:t>
            </a:r>
            <a:r>
              <a:rPr lang="ca-ES" sz="2400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casa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) presenta les formes contretes </a:t>
            </a:r>
            <a:r>
              <a:rPr lang="ca-ES" sz="2400" b="1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cal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</a:t>
            </a:r>
            <a:r>
              <a:rPr lang="ca-ES" sz="2400" b="1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cals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</a:t>
            </a:r>
            <a:r>
              <a:rPr lang="ca-ES" sz="2400" b="1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cas</a:t>
            </a:r>
            <a:r>
              <a:rPr lang="ca-ES" sz="2400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i </a:t>
            </a:r>
            <a:r>
              <a:rPr lang="ca-ES" sz="2400" b="1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can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. </a:t>
            </a:r>
          </a:p>
          <a:p>
            <a:pPr algn="just">
              <a:lnSpc>
                <a:spcPts val="2500"/>
              </a:lnSpc>
            </a:pPr>
            <a:endParaRPr lang="ca-ES" sz="2400" b="1" i="1" noProof="0" dirty="0">
              <a:solidFill>
                <a:schemeClr val="accent6">
                  <a:lumMod val="50000"/>
                </a:schemeClr>
              </a:solidFill>
              <a:latin typeface="UIBsans" panose="02000503050000020004" pitchFamily="2" charset="0"/>
            </a:endParaRPr>
          </a:p>
          <a:p>
            <a:pPr algn="just">
              <a:lnSpc>
                <a:spcPts val="2500"/>
              </a:lnSpc>
            </a:pP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Quan l’article es pot apostrofar amb el mot següent prenen la forma amb </a:t>
            </a:r>
            <a:r>
              <a:rPr lang="ca-ES" sz="2400" b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apòstrof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: </a:t>
            </a:r>
            <a:r>
              <a:rPr lang="ca-ES" sz="2400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 l’amic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</a:t>
            </a:r>
            <a:r>
              <a:rPr lang="ca-ES" sz="2400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 </a:t>
            </a:r>
            <a:r>
              <a:rPr lang="ca-ES" sz="2400" i="1" noProof="0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s’Hereu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</a:t>
            </a:r>
            <a:r>
              <a:rPr lang="ca-ES" sz="2400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 n’Aina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</a:t>
            </a:r>
            <a:r>
              <a:rPr lang="ca-ES" sz="2400" i="1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 </a:t>
            </a:r>
            <a:r>
              <a:rPr lang="ca-ES" sz="2400" i="1" noProof="0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n’Amer</a:t>
            </a:r>
            <a:r>
              <a:rPr lang="ca-ES" sz="2400" noProof="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etc.</a:t>
            </a:r>
          </a:p>
          <a:p>
            <a:pPr algn="just">
              <a:lnSpc>
                <a:spcPts val="2500"/>
              </a:lnSpc>
            </a:pPr>
            <a:endParaRPr lang="ca-ES" sz="2400" i="1" noProof="0" dirty="0">
              <a:solidFill>
                <a:schemeClr val="accent6">
                  <a:lumMod val="50000"/>
                </a:schemeClr>
              </a:solidFill>
              <a:latin typeface="UIBsans" panose="02000503050000020004" pitchFamily="2" charset="0"/>
            </a:endParaRPr>
          </a:p>
          <a:p>
            <a:pPr algn="just">
              <a:lnSpc>
                <a:spcPts val="2500"/>
              </a:lnSpc>
            </a:pP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No són correctes formes com *</a:t>
            </a:r>
            <a:r>
              <a:rPr lang="ca-ES" sz="2400" i="1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ca’n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o *</a:t>
            </a:r>
            <a:r>
              <a:rPr lang="ca-ES" sz="2400" i="1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c’an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.</a:t>
            </a:r>
          </a:p>
          <a:p>
            <a:pPr algn="just">
              <a:lnSpc>
                <a:spcPts val="2500"/>
              </a:lnSpc>
            </a:pPr>
            <a:endParaRPr lang="ca-ES" sz="2400" i="1" dirty="0">
              <a:solidFill>
                <a:schemeClr val="accent6">
                  <a:lumMod val="50000"/>
                </a:schemeClr>
              </a:solidFill>
              <a:latin typeface="UIBsans" panose="02000503050000020004" pitchFamily="2" charset="0"/>
            </a:endParaRPr>
          </a:p>
          <a:p>
            <a:pPr algn="just">
              <a:lnSpc>
                <a:spcPts val="2500"/>
              </a:lnSpc>
            </a:pP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La forma </a:t>
            </a:r>
            <a:r>
              <a:rPr lang="ca-ES" sz="2400" b="1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Son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(provinent de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ço d’en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) s’apostrofa davant vocal: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Son Bonet 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i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Son Fortesa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però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 </a:t>
            </a:r>
            <a:r>
              <a:rPr lang="ca-ES" sz="2400" i="1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n’Anglada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i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 </a:t>
            </a:r>
            <a:r>
              <a:rPr lang="ca-ES" sz="2400" i="1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n’Eixut</a:t>
            </a:r>
            <a:endParaRPr lang="ca-ES" sz="2400" i="1" dirty="0">
              <a:solidFill>
                <a:schemeClr val="accent6">
                  <a:lumMod val="50000"/>
                </a:schemeClr>
              </a:solidFill>
              <a:latin typeface="UIBsans" panose="02000503050000020004" pitchFamily="2" charset="0"/>
            </a:endParaRPr>
          </a:p>
          <a:p>
            <a:pPr algn="just">
              <a:lnSpc>
                <a:spcPts val="2500"/>
              </a:lnSpc>
            </a:pPr>
            <a:endParaRPr lang="ca-ES" sz="2400" i="1" dirty="0">
              <a:solidFill>
                <a:schemeClr val="accent6">
                  <a:lumMod val="50000"/>
                </a:schemeClr>
              </a:solidFill>
              <a:latin typeface="UIBsans" panose="02000503050000020004" pitchFamily="2" charset="0"/>
            </a:endParaRPr>
          </a:p>
          <a:p>
            <a:pPr algn="just">
              <a:lnSpc>
                <a:spcPts val="2500"/>
              </a:lnSpc>
            </a:pP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Existeix també la forma combinada amb l’article baleàric, pròpia d’alguns topònims: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Sos Sastres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Sos Bessons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etc.</a:t>
            </a:r>
          </a:p>
          <a:p>
            <a:pPr algn="just">
              <a:lnSpc>
                <a:spcPts val="2500"/>
              </a:lnSpc>
            </a:pPr>
            <a:endParaRPr lang="ca-ES" sz="2400" i="1" dirty="0">
              <a:solidFill>
                <a:schemeClr val="accent6">
                  <a:lumMod val="50000"/>
                </a:schemeClr>
              </a:solidFill>
              <a:latin typeface="UIBsans" panose="02000503050000020004" pitchFamily="2" charset="0"/>
            </a:endParaRPr>
          </a:p>
          <a:p>
            <a:pPr algn="just">
              <a:lnSpc>
                <a:spcPts val="2500"/>
              </a:lnSpc>
            </a:pP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En combinació amb l’article femení es donen les formes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 na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i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 na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, com en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ca na Maria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 o </a:t>
            </a:r>
            <a:r>
              <a:rPr lang="ca-ES" sz="2400" i="1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So na </a:t>
            </a:r>
            <a:r>
              <a:rPr lang="ca-ES" sz="2400" i="1" dirty="0" err="1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Monda</a:t>
            </a:r>
            <a:r>
              <a:rPr lang="ca-ES" sz="2400" dirty="0">
                <a:solidFill>
                  <a:schemeClr val="accent6">
                    <a:lumMod val="50000"/>
                  </a:schemeClr>
                </a:solidFill>
                <a:latin typeface="UIBsans" panose="02000503050000020004" pitchFamily="2" charset="0"/>
              </a:rPr>
              <a:t>. </a:t>
            </a:r>
          </a:p>
        </p:txBody>
      </p:sp>
      <p:pic>
        <p:nvPicPr>
          <p:cNvPr id="11" name="Imagen 12" descr="Imagen que contiene Texto&#10;&#10;El contenido generado por IA puede ser incorrecto.">
            <a:extLst>
              <a:ext uri="{FF2B5EF4-FFF2-40B4-BE49-F238E27FC236}">
                <a16:creationId xmlns:a16="http://schemas.microsoft.com/office/drawing/2014/main" id="{1375307B-9CE8-5BCB-2120-D3F2D206C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0" y="10769600"/>
            <a:ext cx="2489743" cy="1512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UIBsans</vt:lpstr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Fitxa 189</dc:title>
  <dc:creator>Pere Garau Borràs</dc:creator>
  <cp:lastModifiedBy>Pere Garau Borràs</cp:lastModifiedBy>
  <cp:revision>1</cp:revision>
  <dcterms:created xsi:type="dcterms:W3CDTF">2006-08-16T00:00:00Z</dcterms:created>
  <dcterms:modified xsi:type="dcterms:W3CDTF">2025-07-07T07:41:09Z</dcterms:modified>
  <dc:identifier>DAGrcCBu6L4</dc:identifier>
</cp:coreProperties>
</file>